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Arimo" charset="1" panose="020B0604020202020204"/>
      <p:regular r:id="rId20"/>
    </p:embeddedFont>
    <p:embeddedFont>
      <p:font typeface="Arimo Bold" charset="1" panose="020B0704020202020204"/>
      <p:regular r:id="rId21"/>
    </p:embeddedFont>
    <p:embeddedFont>
      <p:font typeface="Arimo Italics" charset="1" panose="020B060402020209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jpeg" Type="http://schemas.openxmlformats.org/officeDocument/2006/relationships/image"/><Relationship Id="rId5" Target="../media/image20.jpe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74531"/>
          </a:xfrm>
          <a:custGeom>
            <a:avLst/>
            <a:gdLst/>
            <a:ahLst/>
            <a:cxnLst/>
            <a:rect r="r" b="b" t="t" l="l"/>
            <a:pathLst>
              <a:path h="10274531" w="18288000">
                <a:moveTo>
                  <a:pt x="0" y="0"/>
                </a:moveTo>
                <a:lnTo>
                  <a:pt x="18288000" y="0"/>
                </a:lnTo>
                <a:lnTo>
                  <a:pt x="18288000" y="10274531"/>
                </a:lnTo>
                <a:lnTo>
                  <a:pt x="0" y="10274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55229" y="1790265"/>
            <a:ext cx="14331568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0"/>
              </a:lnSpc>
            </a:pPr>
            <a:r>
              <a:rPr lang="en-US" sz="5075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Методика определения и анализа ассоциаций видов в биологических сообществах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255229" y="6895798"/>
            <a:ext cx="13777542" cy="8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Селезнев Д.Г.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55229" y="8224792"/>
            <a:ext cx="14252898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Институт биологии внутренних вод им. И.Д. Папанина РАН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14068" y="1830630"/>
            <a:ext cx="7045232" cy="5537350"/>
          </a:xfrm>
          <a:custGeom>
            <a:avLst/>
            <a:gdLst/>
            <a:ahLst/>
            <a:cxnLst/>
            <a:rect r="r" b="b" t="t" l="l"/>
            <a:pathLst>
              <a:path h="5537350" w="7045232">
                <a:moveTo>
                  <a:pt x="0" y="0"/>
                </a:moveTo>
                <a:lnTo>
                  <a:pt x="7045232" y="0"/>
                </a:lnTo>
                <a:lnTo>
                  <a:pt x="7045232" y="5537350"/>
                </a:lnTo>
                <a:lnTo>
                  <a:pt x="0" y="5537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41" t="-19534" r="-32533" b="-1288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01088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Постановка задачи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01088" y="1744905"/>
            <a:ext cx="8132936" cy="1866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6"/>
              </a:lnSpc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Исходные данные - </a:t>
            </a:r>
            <a:r>
              <a:rPr lang="en-US" sz="354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качественные</a:t>
            </a: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l">
              <a:lnSpc>
                <a:spcPts val="4956"/>
              </a:lnSpc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экологические пробы формата </a:t>
            </a:r>
          </a:p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"таксоны - пробы".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188422" y="7529812"/>
            <a:ext cx="7178708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Пробы инвазионных видов макрозообентоса волжских водохранилищ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39920" y="4569086"/>
            <a:ext cx="9131674" cy="4803567"/>
            <a:chOff x="0" y="0"/>
            <a:chExt cx="12175565" cy="6404756"/>
          </a:xfrm>
        </p:grpSpPr>
        <p:sp>
          <p:nvSpPr>
            <p:cNvPr name="Freeform 8" id="8"/>
            <p:cNvSpPr/>
            <p:nvPr/>
          </p:nvSpPr>
          <p:spPr>
            <a:xfrm flipH="true" flipV="false" rot="-2964008">
              <a:off x="1091253" y="3373653"/>
              <a:ext cx="2150457" cy="650513"/>
            </a:xfrm>
            <a:custGeom>
              <a:avLst/>
              <a:gdLst/>
              <a:ahLst/>
              <a:cxnLst/>
              <a:rect r="r" b="b" t="t" l="l"/>
              <a:pathLst>
                <a:path h="650513" w="2150457">
                  <a:moveTo>
                    <a:pt x="2150457" y="0"/>
                  </a:moveTo>
                  <a:lnTo>
                    <a:pt x="0" y="0"/>
                  </a:lnTo>
                  <a:lnTo>
                    <a:pt x="0" y="650513"/>
                  </a:lnTo>
                  <a:lnTo>
                    <a:pt x="2150457" y="650513"/>
                  </a:lnTo>
                  <a:lnTo>
                    <a:pt x="2150457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2918587">
              <a:off x="7092558" y="3379724"/>
              <a:ext cx="2150457" cy="650513"/>
            </a:xfrm>
            <a:custGeom>
              <a:avLst/>
              <a:gdLst/>
              <a:ahLst/>
              <a:cxnLst/>
              <a:rect r="r" b="b" t="t" l="l"/>
              <a:pathLst>
                <a:path h="650513" w="2150457">
                  <a:moveTo>
                    <a:pt x="0" y="0"/>
                  </a:moveTo>
                  <a:lnTo>
                    <a:pt x="2150457" y="0"/>
                  </a:lnTo>
                  <a:lnTo>
                    <a:pt x="2150457" y="650514"/>
                  </a:lnTo>
                  <a:lnTo>
                    <a:pt x="0" y="650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614891" y="-85725"/>
              <a:ext cx="10843915" cy="24835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956"/>
                </a:lnSpc>
                <a:spcBef>
                  <a:spcPct val="0"/>
                </a:spcBef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Задача: определить пары видов, у которых совместная встречаемость не случайна. То есть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4762535"/>
              <a:ext cx="7213192" cy="1642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56"/>
                </a:lnSpc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виды ассоциированы</a:t>
              </a:r>
            </a:p>
            <a:p>
              <a:pPr algn="l" marL="0" indent="0" lvl="0">
                <a:lnSpc>
                  <a:spcPts val="4956"/>
                </a:lnSpc>
                <a:spcBef>
                  <a:spcPct val="0"/>
                </a:spcBef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(приурочены)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8065555" y="4762535"/>
              <a:ext cx="4110010" cy="1642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56"/>
                </a:lnSpc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виды </a:t>
              </a:r>
            </a:p>
            <a:p>
              <a:pPr algn="l" marL="0" indent="0" lvl="0">
                <a:lnSpc>
                  <a:spcPts val="4956"/>
                </a:lnSpc>
                <a:spcBef>
                  <a:spcPct val="0"/>
                </a:spcBef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несовместны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4766250" y="3257500"/>
              <a:ext cx="1270598" cy="805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956"/>
                </a:lnSpc>
                <a:spcBef>
                  <a:spcPct val="0"/>
                </a:spcBef>
              </a:pPr>
              <a:r>
                <a:rPr lang="en-US" sz="354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или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9933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Существующие решения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9933" y="2175472"/>
            <a:ext cx="6038288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Матричные индексы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9933" y="3067441"/>
            <a:ext cx="6038288" cy="3152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Мера Съеренсена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Коэффициент Жаккара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Мера Брея-Кертиса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Индекс C-score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Индекс шахматной доски CHECKER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дисперсионный тест Шлютера 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etc.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96299" y="6121474"/>
            <a:ext cx="493706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+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9933" y="6787347"/>
            <a:ext cx="7679207" cy="62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Рандомизационная процедура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9933" y="7508072"/>
            <a:ext cx="7306714" cy="86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определения отличий полученного значения индекса от случайного.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17774" y="3067441"/>
            <a:ext cx="6893404" cy="313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требовательность к вычислительным ресурсам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сложность реализации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выбор алгоритма рандомизации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склонность к гипердиагностике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невоспроизодимость результатов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неустойчивость результатов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16474" y="2175472"/>
            <a:ext cx="6038288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Недостатки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16474" y="6796872"/>
            <a:ext cx="7444496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6"/>
              </a:lnSpc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Ergo: </a:t>
            </a:r>
            <a:r>
              <a:rPr lang="en-US" b="true" sz="35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требуется другое решение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9933" y="8909050"/>
            <a:ext cx="407273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Пакеты для R: vegan и EcoSimR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3692" y="7110641"/>
            <a:ext cx="2833835" cy="884317"/>
          </a:xfrm>
          <a:custGeom>
            <a:avLst/>
            <a:gdLst/>
            <a:ahLst/>
            <a:cxnLst/>
            <a:rect r="r" b="b" t="t" l="l"/>
            <a:pathLst>
              <a:path h="884317" w="2833835">
                <a:moveTo>
                  <a:pt x="0" y="0"/>
                </a:moveTo>
                <a:lnTo>
                  <a:pt x="2833835" y="0"/>
                </a:lnTo>
                <a:lnTo>
                  <a:pt x="2833835" y="884317"/>
                </a:lnTo>
                <a:lnTo>
                  <a:pt x="0" y="884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04977" y="8751942"/>
            <a:ext cx="541853" cy="857113"/>
          </a:xfrm>
          <a:custGeom>
            <a:avLst/>
            <a:gdLst/>
            <a:ahLst/>
            <a:cxnLst/>
            <a:rect r="r" b="b" t="t" l="l"/>
            <a:pathLst>
              <a:path h="857113" w="541853">
                <a:moveTo>
                  <a:pt x="0" y="0"/>
                </a:moveTo>
                <a:lnTo>
                  <a:pt x="541853" y="0"/>
                </a:lnTo>
                <a:lnTo>
                  <a:pt x="541853" y="857113"/>
                </a:lnTo>
                <a:lnTo>
                  <a:pt x="0" y="8571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03692" y="2305050"/>
            <a:ext cx="8424098" cy="279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Пусть</a:t>
            </a:r>
          </a:p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N</a:t>
            </a: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(A1) - число проб</a:t>
            </a:r>
          </a:p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m</a:t>
            </a: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(B1) - встречаемость более редкого вида</a:t>
            </a:r>
          </a:p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n</a:t>
            </a: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(C1) - встречаемость более распространенного вида</a:t>
            </a:r>
          </a:p>
          <a:p>
            <a:pPr algn="ctr">
              <a:lnSpc>
                <a:spcPts val="1399"/>
              </a:lnSpc>
            </a:p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Тогда</a:t>
            </a:r>
          </a:p>
          <a:p>
            <a:pPr algn="l">
              <a:lnSpc>
                <a:spcPts val="349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59933" y="4763016"/>
            <a:ext cx="2631941" cy="1863059"/>
          </a:xfrm>
          <a:custGeom>
            <a:avLst/>
            <a:gdLst/>
            <a:ahLst/>
            <a:cxnLst/>
            <a:rect r="r" b="b" t="t" l="l"/>
            <a:pathLst>
              <a:path h="1863059" w="2631941">
                <a:moveTo>
                  <a:pt x="0" y="0"/>
                </a:moveTo>
                <a:lnTo>
                  <a:pt x="2631941" y="0"/>
                </a:lnTo>
                <a:lnTo>
                  <a:pt x="2631941" y="1863059"/>
                </a:lnTo>
                <a:lnTo>
                  <a:pt x="0" y="18630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88318" y="1608221"/>
            <a:ext cx="6789693" cy="7492075"/>
          </a:xfrm>
          <a:custGeom>
            <a:avLst/>
            <a:gdLst/>
            <a:ahLst/>
            <a:cxnLst/>
            <a:rect r="r" b="b" t="t" l="l"/>
            <a:pathLst>
              <a:path h="7492075" w="6789693">
                <a:moveTo>
                  <a:pt x="0" y="0"/>
                </a:moveTo>
                <a:lnTo>
                  <a:pt x="6789693" y="0"/>
                </a:lnTo>
                <a:lnTo>
                  <a:pt x="6789693" y="7492076"/>
                </a:lnTo>
                <a:lnTo>
                  <a:pt x="0" y="74920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59933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Статистический подход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91874" y="5467839"/>
            <a:ext cx="6276897" cy="1308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- вероятность получить совместную                       встречаемость </a:t>
            </a: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х </a:t>
            </a: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(D1), распределенная гипергеометрически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9933" y="1253135"/>
            <a:ext cx="12426964" cy="624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 использованием гипергеометрического распределения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353308" y="7258194"/>
            <a:ext cx="6189568" cy="86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- накопленная вероятность, или функция гипергеометрического распределения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3692" y="8922250"/>
            <a:ext cx="14579796" cy="449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6"/>
              </a:lnSpc>
              <a:spcBef>
                <a:spcPct val="0"/>
              </a:spcBef>
            </a:pPr>
            <a:r>
              <a:rPr lang="en-US" sz="254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здесь         - число сочетаний из m по x, или биномиальный коэффициент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3258" y="1956482"/>
            <a:ext cx="15431192" cy="239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 R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Виды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ассоциированы, если     </a:t>
            </a:r>
            <a:r>
              <a:rPr lang="en-US" sz="2499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phyper(x-1, m, N-m, n, lower.tail=FALSE) &lt; 0.05</a:t>
            </a:r>
          </a:p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несовместимы, если      </a:t>
            </a:r>
            <a:r>
              <a:rPr lang="en-US" b="true" sz="24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phyper(x, m, N-m, n) &lt; 0.05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93258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Практически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93258" y="5518974"/>
            <a:ext cx="15966042" cy="239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 Excel 2010 +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Виды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ассоциированы, если     </a:t>
            </a:r>
            <a:r>
              <a:rPr lang="en-US" sz="2499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=1-ГИПЕРГЕОМ.РАСП(D1-1;C1;B1;A1;ИСТИНА) &lt; 0.05</a:t>
            </a:r>
          </a:p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несовместимы, если      </a:t>
            </a:r>
            <a:r>
              <a:rPr lang="en-US" b="true" sz="24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=ГИПЕРГЕОМ.РАСП(D1;C1;B1;A1;ИСТИНА) &lt; 0.05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3947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72658" y="1720551"/>
            <a:ext cx="6321276" cy="6321276"/>
          </a:xfrm>
          <a:custGeom>
            <a:avLst/>
            <a:gdLst/>
            <a:ahLst/>
            <a:cxnLst/>
            <a:rect r="r" b="b" t="t" l="l"/>
            <a:pathLst>
              <a:path h="6321276" w="6321276">
                <a:moveTo>
                  <a:pt x="0" y="0"/>
                </a:moveTo>
                <a:lnTo>
                  <a:pt x="6321275" y="0"/>
                </a:lnTo>
                <a:lnTo>
                  <a:pt x="6321275" y="6321276"/>
                </a:lnTo>
                <a:lnTo>
                  <a:pt x="0" y="632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293258" y="1246629"/>
            <a:ext cx="10194572" cy="62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 помощью неориентированных графов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93258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Визуализация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371273"/>
            <a:ext cx="7471530" cy="176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Узлы - виды из списка ассоциированных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Ребра - ассоциации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Размер маркера - численность или биомасса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Толшина ребра - сила связи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680433"/>
            <a:ext cx="7471530" cy="876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Кластеризация - алгоритм максимизации модулярности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82528" y="8390948"/>
            <a:ext cx="491140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Макрозообентос пойменных озер Хоперского заповедника, Прокин А.А.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93258" y="8832561"/>
            <a:ext cx="896105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Пакеты для R: iGraph и qgraph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9933" y="2624401"/>
            <a:ext cx="5963853" cy="4977559"/>
          </a:xfrm>
          <a:custGeom>
            <a:avLst/>
            <a:gdLst/>
            <a:ahLst/>
            <a:cxnLst/>
            <a:rect r="r" b="b" t="t" l="l"/>
            <a:pathLst>
              <a:path h="4977559" w="5963853">
                <a:moveTo>
                  <a:pt x="0" y="0"/>
                </a:moveTo>
                <a:lnTo>
                  <a:pt x="5963853" y="0"/>
                </a:lnTo>
                <a:lnTo>
                  <a:pt x="5963853" y="4977559"/>
                </a:lnTo>
                <a:lnTo>
                  <a:pt x="0" y="4977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211481" y="2624401"/>
            <a:ext cx="4977559" cy="4977559"/>
          </a:xfrm>
          <a:custGeom>
            <a:avLst/>
            <a:gdLst/>
            <a:ahLst/>
            <a:cxnLst/>
            <a:rect r="r" b="b" t="t" l="l"/>
            <a:pathLst>
              <a:path h="4977559" w="4977559">
                <a:moveTo>
                  <a:pt x="0" y="0"/>
                </a:moveTo>
                <a:lnTo>
                  <a:pt x="4977559" y="0"/>
                </a:lnTo>
                <a:lnTo>
                  <a:pt x="4977559" y="4977559"/>
                </a:lnTo>
                <a:lnTo>
                  <a:pt x="0" y="4977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1359933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Расположение узлов на графе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9933" y="1735445"/>
            <a:ext cx="5020696" cy="619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Алгоритмическое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11481" y="7919460"/>
            <a:ext cx="5719103" cy="86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Метод многомерного шкалирования (MDS) по численности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9933" y="7919460"/>
            <a:ext cx="4513850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Алгоритм Kamada-Kawai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40396" y="5057775"/>
            <a:ext cx="854675" cy="619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или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11481" y="1735445"/>
            <a:ext cx="5567632" cy="619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56"/>
              </a:lnSpc>
              <a:spcBef>
                <a:spcPct val="0"/>
              </a:spcBef>
            </a:pPr>
            <a:r>
              <a:rPr lang="en-US" sz="354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С помощью ординации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9933" y="8947022"/>
            <a:ext cx="669145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Макрозообентос малых рек бассейна </a:t>
            </a:r>
          </a:p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Нижней Волги, Головатюк Л.В.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3258" y="1246629"/>
            <a:ext cx="12319380" cy="62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видов в выделенных группах состоит из двух компонент: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93258" y="476463"/>
            <a:ext cx="1111344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Оценка степени ассоциированности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93258" y="2431841"/>
            <a:ext cx="6071890" cy="62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плотности связей в группе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93258" y="4660970"/>
            <a:ext cx="5067055" cy="124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средней силы связи между видами в группе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3258" y="3656483"/>
            <a:ext cx="431186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и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502686" y="2232724"/>
            <a:ext cx="2621953" cy="1285939"/>
          </a:xfrm>
          <a:custGeom>
            <a:avLst/>
            <a:gdLst/>
            <a:ahLst/>
            <a:cxnLst/>
            <a:rect r="r" b="b" t="t" l="l"/>
            <a:pathLst>
              <a:path h="1285939" w="2621953">
                <a:moveTo>
                  <a:pt x="0" y="0"/>
                </a:moveTo>
                <a:lnTo>
                  <a:pt x="2621953" y="0"/>
                </a:lnTo>
                <a:lnTo>
                  <a:pt x="2621953" y="1285939"/>
                </a:lnTo>
                <a:lnTo>
                  <a:pt x="0" y="1285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38047" b="-24117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93258" y="7039080"/>
            <a:ext cx="6637110" cy="124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Общая сила </a:t>
            </a:r>
          </a:p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связности группы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502686" y="4581463"/>
            <a:ext cx="4145718" cy="1505214"/>
          </a:xfrm>
          <a:custGeom>
            <a:avLst/>
            <a:gdLst/>
            <a:ahLst/>
            <a:cxnLst/>
            <a:rect r="r" b="b" t="t" l="l"/>
            <a:pathLst>
              <a:path h="1505214" w="4145718">
                <a:moveTo>
                  <a:pt x="0" y="0"/>
                </a:moveTo>
                <a:lnTo>
                  <a:pt x="4145718" y="0"/>
                </a:lnTo>
                <a:lnTo>
                  <a:pt x="4145718" y="1505214"/>
                </a:lnTo>
                <a:lnTo>
                  <a:pt x="0" y="1505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037508" y="6528907"/>
            <a:ext cx="11221792" cy="2360196"/>
          </a:xfrm>
          <a:custGeom>
            <a:avLst/>
            <a:gdLst/>
            <a:ahLst/>
            <a:cxnLst/>
            <a:rect r="r" b="b" t="t" l="l"/>
            <a:pathLst>
              <a:path h="2360196" w="11221792">
                <a:moveTo>
                  <a:pt x="0" y="0"/>
                </a:moveTo>
                <a:lnTo>
                  <a:pt x="11221792" y="0"/>
                </a:lnTo>
                <a:lnTo>
                  <a:pt x="11221792" y="2360196"/>
                </a:lnTo>
                <a:lnTo>
                  <a:pt x="0" y="23601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9933" y="2900795"/>
            <a:ext cx="5565136" cy="5656555"/>
          </a:xfrm>
          <a:custGeom>
            <a:avLst/>
            <a:gdLst/>
            <a:ahLst/>
            <a:cxnLst/>
            <a:rect r="r" b="b" t="t" l="l"/>
            <a:pathLst>
              <a:path h="5656555" w="5565136">
                <a:moveTo>
                  <a:pt x="0" y="0"/>
                </a:moveTo>
                <a:lnTo>
                  <a:pt x="5565136" y="0"/>
                </a:lnTo>
                <a:lnTo>
                  <a:pt x="5565136" y="5656555"/>
                </a:lnTo>
                <a:lnTo>
                  <a:pt x="0" y="5656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9622862" y="2412319"/>
            <a:ext cx="7820135" cy="6145032"/>
          </a:xfrm>
          <a:custGeom>
            <a:avLst/>
            <a:gdLst/>
            <a:ahLst/>
            <a:cxnLst/>
            <a:rect r="r" b="b" t="t" l="l"/>
            <a:pathLst>
              <a:path h="6145032" w="7820135">
                <a:moveTo>
                  <a:pt x="0" y="0"/>
                </a:moveTo>
                <a:lnTo>
                  <a:pt x="7820135" y="0"/>
                </a:lnTo>
                <a:lnTo>
                  <a:pt x="7820135" y="6145031"/>
                </a:lnTo>
                <a:lnTo>
                  <a:pt x="0" y="61450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1359933" y="476463"/>
            <a:ext cx="1504536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Ассоциированность проб по видовому составу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9933" y="9210675"/>
            <a:ext cx="94005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Прибрежная молодь рыб р. Оки, Иванчева Е.Ю.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3258" y="1246629"/>
            <a:ext cx="8329604" cy="124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13"/>
              </a:lnSpc>
              <a:spcBef>
                <a:spcPct val="0"/>
              </a:spcBef>
            </a:pPr>
            <a:r>
              <a:rPr lang="en-US" sz="350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определяется на транспонированной бинарной матрице “пробы-виды”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9933" y="2012547"/>
            <a:ext cx="6698781" cy="6500245"/>
          </a:xfrm>
          <a:custGeom>
            <a:avLst/>
            <a:gdLst/>
            <a:ahLst/>
            <a:cxnLst/>
            <a:rect r="r" b="b" t="t" l="l"/>
            <a:pathLst>
              <a:path h="6500245" w="6698781">
                <a:moveTo>
                  <a:pt x="0" y="0"/>
                </a:moveTo>
                <a:lnTo>
                  <a:pt x="6698782" y="0"/>
                </a:lnTo>
                <a:lnTo>
                  <a:pt x="6698782" y="6500244"/>
                </a:lnTo>
                <a:lnTo>
                  <a:pt x="0" y="6500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359933" y="476463"/>
            <a:ext cx="12863966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Экологический смысл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9933" y="9210675"/>
            <a:ext cx="9400502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* Прибрежная молодь рыб р. Оки, Иванчева Е.Ю.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44000" y="1834825"/>
            <a:ext cx="7782569" cy="372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Попадание видов в группу ассоциированных указывает на существование внешних факторов, ограничивающих распространение этих видов </a:t>
            </a:r>
            <a:r>
              <a:rPr lang="en-US" b="true" sz="35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 пределах исследованной территории</a:t>
            </a: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0" y="6415087"/>
            <a:ext cx="7782569" cy="186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Ассоциированность - не свойство видов, а свойство территории исследования.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28745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94474" y="1074140"/>
            <a:ext cx="5156553" cy="5057863"/>
          </a:xfrm>
          <a:custGeom>
            <a:avLst/>
            <a:gdLst/>
            <a:ahLst/>
            <a:cxnLst/>
            <a:rect r="r" b="b" t="t" l="l"/>
            <a:pathLst>
              <a:path h="5057863" w="5156553">
                <a:moveTo>
                  <a:pt x="0" y="0"/>
                </a:moveTo>
                <a:lnTo>
                  <a:pt x="5156553" y="0"/>
                </a:lnTo>
                <a:lnTo>
                  <a:pt x="5156553" y="5057863"/>
                </a:lnTo>
                <a:lnTo>
                  <a:pt x="0" y="50578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702" t="-5387" r="-16950" b="-11159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1219077" y="1333443"/>
            <a:ext cx="3774539" cy="4522967"/>
          </a:xfrm>
          <a:custGeom>
            <a:avLst/>
            <a:gdLst/>
            <a:ahLst/>
            <a:cxnLst/>
            <a:rect r="r" b="b" t="t" l="l"/>
            <a:pathLst>
              <a:path h="4522967" w="3774539">
                <a:moveTo>
                  <a:pt x="0" y="0"/>
                </a:moveTo>
                <a:lnTo>
                  <a:pt x="3774539" y="0"/>
                </a:lnTo>
                <a:lnTo>
                  <a:pt x="3774539" y="4522967"/>
                </a:lnTo>
                <a:lnTo>
                  <a:pt x="0" y="45229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848338" y="6909742"/>
            <a:ext cx="11835869" cy="3007080"/>
          </a:xfrm>
          <a:custGeom>
            <a:avLst/>
            <a:gdLst/>
            <a:ahLst/>
            <a:cxnLst/>
            <a:rect r="r" b="b" t="t" l="l"/>
            <a:pathLst>
              <a:path h="3007080" w="11835869">
                <a:moveTo>
                  <a:pt x="0" y="0"/>
                </a:moveTo>
                <a:lnTo>
                  <a:pt x="11835868" y="0"/>
                </a:lnTo>
                <a:lnTo>
                  <a:pt x="11835868" y="3007081"/>
                </a:lnTo>
                <a:lnTo>
                  <a:pt x="0" y="30070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9933" y="476463"/>
            <a:ext cx="10659601" cy="781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Практически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84582" y="6271567"/>
            <a:ext cx="365299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Индекс C-заполнения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61968" y="6271567"/>
            <a:ext cx="5844477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Гипергеометрическое распределение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521563" cy="10287000"/>
          </a:xfrm>
          <a:custGeom>
            <a:avLst/>
            <a:gdLst/>
            <a:ahLst/>
            <a:cxnLst/>
            <a:rect r="r" b="b" t="t" l="l"/>
            <a:pathLst>
              <a:path h="10287000" w="521563">
                <a:moveTo>
                  <a:pt x="0" y="0"/>
                </a:moveTo>
                <a:lnTo>
                  <a:pt x="521563" y="0"/>
                </a:lnTo>
                <a:lnTo>
                  <a:pt x="521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341063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3258" y="2992349"/>
            <a:ext cx="8195403" cy="6728445"/>
          </a:xfrm>
          <a:custGeom>
            <a:avLst/>
            <a:gdLst/>
            <a:ahLst/>
            <a:cxnLst/>
            <a:rect r="r" b="b" t="t" l="l"/>
            <a:pathLst>
              <a:path h="6728445" w="8195403">
                <a:moveTo>
                  <a:pt x="0" y="0"/>
                </a:moveTo>
                <a:lnTo>
                  <a:pt x="8195403" y="0"/>
                </a:lnTo>
                <a:lnTo>
                  <a:pt x="8195403" y="6728445"/>
                </a:lnTo>
                <a:lnTo>
                  <a:pt x="0" y="67284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293258" y="1246629"/>
            <a:ext cx="14168024" cy="128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7"/>
              </a:lnSpc>
            </a:pPr>
            <a:r>
              <a:rPr lang="en-US" sz="359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размещена на сервере Института биологии внутренних вод РАН</a:t>
            </a:r>
          </a:p>
          <a:p>
            <a:pPr algn="l" marL="0" indent="0" lvl="0">
              <a:lnSpc>
                <a:spcPts val="5027"/>
              </a:lnSpc>
              <a:spcBef>
                <a:spcPct val="0"/>
              </a:spcBef>
            </a:pPr>
            <a:r>
              <a:rPr lang="en-US" sz="359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по адресу: </a:t>
            </a:r>
            <a:r>
              <a:rPr lang="en-US" sz="3591" u="sng">
                <a:solidFill>
                  <a:srgbClr val="0000FF"/>
                </a:solidFill>
                <a:latin typeface="Arimo"/>
                <a:ea typeface="Arimo"/>
                <a:cs typeface="Arimo"/>
                <a:sym typeface="Arimo"/>
              </a:rPr>
              <a:t>http://apps.ibiw.ru/coobs/</a:t>
            </a:r>
            <a:r>
              <a:rPr lang="en-US" sz="359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93258" y="476463"/>
            <a:ext cx="15889565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Программа анализа ассоциированности видов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6235"/>
            <a:ext cx="18288000" cy="10274531"/>
          </a:xfrm>
          <a:custGeom>
            <a:avLst/>
            <a:gdLst/>
            <a:ahLst/>
            <a:cxnLst/>
            <a:rect r="r" b="b" t="t" l="l"/>
            <a:pathLst>
              <a:path h="10274531" w="18288000">
                <a:moveTo>
                  <a:pt x="0" y="0"/>
                </a:moveTo>
                <a:lnTo>
                  <a:pt x="18288000" y="0"/>
                </a:lnTo>
                <a:lnTo>
                  <a:pt x="18288000" y="10274530"/>
                </a:lnTo>
                <a:lnTo>
                  <a:pt x="0" y="102745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33858" y="534648"/>
            <a:ext cx="6983889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Публикации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1298" y="1701177"/>
            <a:ext cx="15896635" cy="817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Kurina E.M. et al. Analysis of the patterns of organization of species complexes of Ponto-Caspian and Ponto-Azovian macrozoobenthos in the Middle and Lower Volga reservoirs. Russian Journal of Ecology. 2019. DOI: 10.1134/S106741361901005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Prokin A.A. et al. Influence of environmental factors on the interannual variability of macrozoobenthos of the floodplain lakes. Ecosystem Transformation. 2021. DOI: 10.23859/estr-210306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Kurina E.M. et al. Distribution of Alien Species of Macrozoobenthos and the Species Cenotic Complexes in the Kama Reservoirs. Russian Journal of Biological Invasions. 2022. DOI: 10.1134/S2075111722010088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Kotov A.A. et al. History of Colonization of Jeju Island (Republic of Korea) by the Water Fleas (Crustacea: Cladocera) Is Reflected by the Seasonal Changes in Their Fauna and Species Associations. Water. 2022. DOI: 10.3390/w14213394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Kurina E.M. et al. </a:t>
            </a: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Dependence of the Distribution of Alien Species of Macrozoobenthos on the Type and Composition of Soil in the Volga and Kama Reservoirs. Inland Water Biology. 2023. DOI: 10.1134/S1995082923020141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Chertoptud E.S. et al. </a:t>
            </a: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Microcrustaceans (Cladocera and Copepoda) of the Boreal/Tropical Transition Zone in the Russian Far East: A Case Study of Species Associations in Three Large Lakes. Diversity. 2023. DOI: 10.3390/d15030338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Andreeva L.V. et al. Local Faunistic Associations of Water Fleas (Crustacea: Cladocera) in the Water Bodies of the Left Bank of the Lena River (Yakutia, Russia). Inland Water Biology. 2023. DOI: 10.1134/S1995082923050024</a:t>
            </a:r>
          </a:p>
          <a:p>
            <a:pPr algn="l">
              <a:lnSpc>
                <a:spcPts val="2800"/>
              </a:lnSpc>
            </a:pP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D. G. Seleznev. Preprint DOI: 10.1101/2024.08.02.606312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6235"/>
            <a:ext cx="18288000" cy="10274531"/>
          </a:xfrm>
          <a:custGeom>
            <a:avLst/>
            <a:gdLst/>
            <a:ahLst/>
            <a:cxnLst/>
            <a:rect r="r" b="b" t="t" l="l"/>
            <a:pathLst>
              <a:path h="10274531" w="18288000">
                <a:moveTo>
                  <a:pt x="0" y="0"/>
                </a:moveTo>
                <a:lnTo>
                  <a:pt x="18288000" y="0"/>
                </a:lnTo>
                <a:lnTo>
                  <a:pt x="18288000" y="10274530"/>
                </a:lnTo>
                <a:lnTo>
                  <a:pt x="0" y="102745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97539" y="2469250"/>
            <a:ext cx="663945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Спасибо за внимание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45156" y="7208668"/>
            <a:ext cx="14897610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Ссылка на приложение: </a:t>
            </a:r>
            <a:r>
              <a:rPr lang="en-US" b="true" sz="3500" u="sng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apps.ibiw.ru/coobs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5156" y="6304810"/>
            <a:ext cx="14897610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Ссылка на презентацию: </a:t>
            </a:r>
            <a:r>
              <a:rPr lang="en-US" b="true" sz="3500" u="sng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clck.ru/Yjvrq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DAEuZl5QliQ</dc:identifier>
  <dcterms:modified xsi:type="dcterms:W3CDTF">2011-08-01T06:04:30Z</dcterms:modified>
  <cp:revision>1</cp:revision>
  <dc:title>Методика определения и анализа ассоциаций видов в экологических сообществах</dc:title>
</cp:coreProperties>
</file>